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302" r:id="rId2"/>
    <p:sldId id="328" r:id="rId3"/>
    <p:sldId id="329" r:id="rId4"/>
    <p:sldId id="303" r:id="rId5"/>
    <p:sldId id="307" r:id="rId6"/>
    <p:sldId id="311" r:id="rId7"/>
    <p:sldId id="310" r:id="rId8"/>
    <p:sldId id="312" r:id="rId9"/>
    <p:sldId id="327" r:id="rId10"/>
    <p:sldId id="309" r:id="rId11"/>
    <p:sldId id="308" r:id="rId12"/>
    <p:sldId id="313" r:id="rId13"/>
    <p:sldId id="314" r:id="rId14"/>
    <p:sldId id="305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31" r:id="rId24"/>
    <p:sldId id="330" r:id="rId25"/>
    <p:sldId id="323" r:id="rId26"/>
    <p:sldId id="324" r:id="rId27"/>
    <p:sldId id="325" r:id="rId28"/>
    <p:sldId id="333" r:id="rId29"/>
    <p:sldId id="332" r:id="rId30"/>
    <p:sldId id="334" r:id="rId31"/>
    <p:sldId id="335" r:id="rId32"/>
    <p:sldId id="337" r:id="rId33"/>
    <p:sldId id="338" r:id="rId34"/>
  </p:sldIdLst>
  <p:sldSz cx="27432000" cy="6858000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80" autoAdjust="0"/>
    <p:restoredTop sz="99301" autoAdjust="0"/>
  </p:normalViewPr>
  <p:slideViewPr>
    <p:cSldViewPr>
      <p:cViewPr>
        <p:scale>
          <a:sx n="33" d="100"/>
          <a:sy n="33" d="100"/>
        </p:scale>
        <p:origin x="24" y="-178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c\i\cih5144\PSU\AE%20481\Acoustic%20Breadth\RT%20Table_Edi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c\i\cih5144\PSU\AE%20481\Acoustic%20Breadth\RT%20Table_Edi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Reverberation Time vs Frequency</a:t>
            </a:r>
          </a:p>
        </c:rich>
      </c:tx>
      <c:layout>
        <c:manualLayout>
          <c:xMode val="edge"/>
          <c:yMode val="edge"/>
          <c:x val="0.22286811023622044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Graph!$C$14</c:f>
              <c:strCache>
                <c:ptCount val="1"/>
                <c:pt idx="0">
                  <c:v>Rink_Original</c:v>
                </c:pt>
              </c:strCache>
            </c:strRef>
          </c:tx>
          <c:cat>
            <c:numRef>
              <c:f>Graph!$D$13:$I$13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Graph!$D$14:$I$14</c:f>
              <c:numCache>
                <c:formatCode>0.00</c:formatCode>
                <c:ptCount val="6"/>
                <c:pt idx="0">
                  <c:v>6.04</c:v>
                </c:pt>
                <c:pt idx="1">
                  <c:v>6.98</c:v>
                </c:pt>
                <c:pt idx="2" formatCode="General">
                  <c:v>7.15</c:v>
                </c:pt>
                <c:pt idx="3" formatCode="General">
                  <c:v>7.98</c:v>
                </c:pt>
                <c:pt idx="4" formatCode="General">
                  <c:v>5.0999999999999996</c:v>
                </c:pt>
                <c:pt idx="5" formatCode="General">
                  <c:v>3.02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00992"/>
        <c:axId val="60944384"/>
      </c:lineChart>
      <c:catAx>
        <c:axId val="365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944384"/>
        <c:crosses val="autoZero"/>
        <c:auto val="1"/>
        <c:lblAlgn val="ctr"/>
        <c:lblOffset val="100"/>
        <c:noMultiLvlLbl val="0"/>
      </c:catAx>
      <c:valAx>
        <c:axId val="60944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S*</a:t>
                </a:r>
                <a:r>
                  <a:rPr lang="el-GR"/>
                  <a:t>α (</a:t>
                </a:r>
                <a:r>
                  <a:rPr lang="en-US"/>
                  <a:t>sabins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3650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50191432492958"/>
          <c:y val="0.72727996103904025"/>
          <c:w val="0.18049808567507045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Reverberation Time vs Frequency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Graph!$C$14</c:f>
              <c:strCache>
                <c:ptCount val="1"/>
                <c:pt idx="0">
                  <c:v>Rink_Original</c:v>
                </c:pt>
              </c:strCache>
            </c:strRef>
          </c:tx>
          <c:cat>
            <c:strRef>
              <c:f>Graph!$D$12:$I$13</c:f>
              <c:strCach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strCache>
            </c:strRef>
          </c:cat>
          <c:val>
            <c:numRef>
              <c:f>Graph!$D$14:$I$14</c:f>
              <c:numCache>
                <c:formatCode>0.00</c:formatCode>
                <c:ptCount val="6"/>
                <c:pt idx="0">
                  <c:v>6.04</c:v>
                </c:pt>
                <c:pt idx="1">
                  <c:v>6.98</c:v>
                </c:pt>
                <c:pt idx="2" formatCode="General">
                  <c:v>7.15</c:v>
                </c:pt>
                <c:pt idx="3" formatCode="General">
                  <c:v>7.98</c:v>
                </c:pt>
                <c:pt idx="4" formatCode="General">
                  <c:v>5.0999999999999996</c:v>
                </c:pt>
                <c:pt idx="5" formatCode="General">
                  <c:v>3.02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Graph!$C$15</c:f>
              <c:strCache>
                <c:ptCount val="1"/>
                <c:pt idx="0">
                  <c:v>Rink_Designed</c:v>
                </c:pt>
              </c:strCache>
            </c:strRef>
          </c:tx>
          <c:cat>
            <c:strRef>
              <c:f>Graph!$D$12:$I$13</c:f>
              <c:strCach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strCache>
            </c:strRef>
          </c:cat>
          <c:val>
            <c:numRef>
              <c:f>Graph!$D$15:$I$15</c:f>
              <c:numCache>
                <c:formatCode>0.00</c:formatCode>
                <c:ptCount val="6"/>
                <c:pt idx="0">
                  <c:v>1.76</c:v>
                </c:pt>
                <c:pt idx="1">
                  <c:v>1.49</c:v>
                </c:pt>
                <c:pt idx="2" formatCode="General">
                  <c:v>1.61</c:v>
                </c:pt>
                <c:pt idx="3" formatCode="General">
                  <c:v>1.3</c:v>
                </c:pt>
                <c:pt idx="4" formatCode="General">
                  <c:v>1.17</c:v>
                </c:pt>
                <c:pt idx="5" formatCode="General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33344"/>
        <c:axId val="77914496"/>
      </c:lineChart>
      <c:catAx>
        <c:axId val="67033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7914496"/>
        <c:crosses val="autoZero"/>
        <c:auto val="1"/>
        <c:lblAlgn val="ctr"/>
        <c:lblOffset val="100"/>
        <c:noMultiLvlLbl val="0"/>
      </c:catAx>
      <c:valAx>
        <c:axId val="77914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S*</a:t>
                </a:r>
                <a:r>
                  <a:rPr lang="el-GR"/>
                  <a:t>α (</a:t>
                </a:r>
                <a:r>
                  <a:rPr lang="en-US"/>
                  <a:t>sabins)</a:t>
                </a:r>
              </a:p>
            </c:rich>
          </c:tx>
          <c:layout>
            <c:manualLayout>
              <c:xMode val="edge"/>
              <c:yMode val="edge"/>
              <c:x val="1.6208927682333316E-2"/>
              <c:y val="0.42553291695553241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6703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23191817517656"/>
          <c:y val="0.78517398164935637"/>
          <c:w val="0.22776808702394338"/>
          <c:h val="0.16831097217097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937" cy="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8615" y="0"/>
            <a:ext cx="4022937" cy="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381"/>
            <a:ext cx="4022937" cy="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8615" y="6646381"/>
            <a:ext cx="4022937" cy="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571" cy="34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545" y="0"/>
            <a:ext cx="4023571" cy="34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36009-35B5-433D-8807-7D2B6B251B0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6425" y="525463"/>
            <a:ext cx="104965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4" y="3323908"/>
            <a:ext cx="7425692" cy="31489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196"/>
            <a:ext cx="4023571" cy="34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545" y="6646196"/>
            <a:ext cx="4023571" cy="34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10254-7FE6-480D-82F7-DC75CEE8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0254-7FE6-480D-82F7-DC75CEE851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7.wdp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esto.com/assignments/2010ds46.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2716"/>
            <a:ext cx="9144000" cy="60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77757" y="705177"/>
            <a:ext cx="7467600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David </a:t>
            </a:r>
            <a:r>
              <a:rPr 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S. Ingalls Rink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New </a:t>
            </a:r>
            <a:r>
              <a:rPr 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Haven, CT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Yale University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Eero</a:t>
            </a: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Saarinen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61,646 sf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endParaRPr lang="en-US" sz="1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00" y="3464858"/>
            <a:ext cx="13716000" cy="28200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Yale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Kevin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Roche John </a:t>
            </a:r>
            <a:r>
              <a:rPr lang="en-US" sz="1500" dirty="0" err="1">
                <a:solidFill>
                  <a:schemeClr val="bg1"/>
                </a:solidFill>
                <a:latin typeface="Candara" panose="020E0502030303020204" pitchFamily="34" charset="0"/>
              </a:rPr>
              <a:t>Dinkeloo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 and Associates LLC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Atelier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Ten Consulting Designers </a:t>
            </a: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Severud</a:t>
            </a: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Associates Consulting Engineers, P.C.  </a:t>
            </a: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AltieriSeborWieber</a:t>
            </a: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LLC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Turner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Construction Company </a:t>
            </a: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Tighe</a:t>
            </a: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&amp; Bond 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Cavanaugh </a:t>
            </a:r>
            <a:r>
              <a:rPr lang="en-US" sz="1500" dirty="0" err="1">
                <a:solidFill>
                  <a:schemeClr val="bg1"/>
                </a:solidFill>
                <a:latin typeface="Candara" panose="020E0502030303020204" pitchFamily="34" charset="0"/>
              </a:rPr>
              <a:t>Tocci</a:t>
            </a:r>
            <a:r>
              <a:rPr lang="en-US" sz="1500" dirty="0">
                <a:solidFill>
                  <a:schemeClr val="bg1"/>
                </a:solidFill>
                <a:latin typeface="Candara" panose="020E0502030303020204" pitchFamily="34" charset="0"/>
              </a:rPr>
              <a:t> Associates, Incorporated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7200" y="3464858"/>
            <a:ext cx="21050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Client</a:t>
            </a:r>
            <a:endParaRPr lang="en-US" sz="1500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Architect</a:t>
            </a:r>
            <a:endParaRPr lang="en-US" sz="1500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Lighting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Consultant</a:t>
            </a:r>
            <a:endParaRPr lang="en-US" sz="1500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Structure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Engineers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Mechanical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Consultants</a:t>
            </a:r>
            <a:endParaRPr lang="en-US" sz="1500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Construction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Manager</a:t>
            </a:r>
          </a:p>
          <a:p>
            <a:pPr algn="r">
              <a:lnSpc>
                <a:spcPct val="150000"/>
              </a:lnSpc>
            </a:pP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Civil Engineer</a:t>
            </a:r>
          </a:p>
          <a:p>
            <a:pPr algn="r">
              <a:lnSpc>
                <a:spcPct val="150000"/>
              </a:lnSpc>
            </a:pP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Sound System</a:t>
            </a:r>
            <a:endParaRPr lang="en-US" sz="1500" dirty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26798" y="705177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Building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name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Location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Building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Occupant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Architect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Total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gsf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Total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andara" panose="020E0502030303020204" pitchFamily="34" charset="0"/>
              </a:rPr>
              <a:t>Levels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5368260"/>
            <a:ext cx="1371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ndara" panose="020E0502030303020204" pitchFamily="34" charset="0"/>
              </a:rPr>
              <a:t>David S. Ingalls Rink</a:t>
            </a:r>
          </a:p>
          <a:p>
            <a:r>
              <a:rPr lang="en-US" sz="19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73 Sachem Street, New Haven, CT </a:t>
            </a:r>
            <a:r>
              <a:rPr lang="en-US" sz="1900" dirty="0" smtClean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06501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Amy </a:t>
            </a:r>
            <a:r>
              <a:rPr lang="en-US" sz="19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Huan</a:t>
            </a:r>
            <a:r>
              <a:rPr lang="en-US" sz="19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| Lighting + Electrical |Final Thesis Presentation | 4/14/2014</a:t>
            </a:r>
            <a:endParaRPr lang="en-US" sz="19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3780233106_3dcb7f7dd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794" y="1227656"/>
            <a:ext cx="6284495" cy="42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2" descr="H:\Concept\Photoshop\Plan and Section\circulation high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675383"/>
            <a:ext cx="8001000" cy="5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806" y="28075"/>
            <a:ext cx="8618387" cy="66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Concept\Photoshop\Plan and Section\circulation high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675383"/>
            <a:ext cx="8001000" cy="5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726784"/>
            <a:ext cx="232587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" r="-85" b="1602"/>
          <a:stretch/>
        </p:blipFill>
        <p:spPr bwMode="auto">
          <a:xfrm>
            <a:off x="13313980" y="726784"/>
            <a:ext cx="436442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Y:\cih5144\AE 481\Scan\Corrido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608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X:\PSU\AE 481\Concept\Photoshop\Plan and Section\Circulation Detail_1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36" y="3500750"/>
            <a:ext cx="26388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9385" y="3488695"/>
            <a:ext cx="26388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9385" y="3488696"/>
            <a:ext cx="2638815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2" descr="Y:\cih5144\AE 481\Scan\Corrido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8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0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200" y="645378"/>
            <a:ext cx="5333997" cy="34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200" y="2895600"/>
            <a:ext cx="5954931" cy="38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接连接符 3"/>
          <p:cNvCxnSpPr/>
          <p:nvPr/>
        </p:nvCxnSpPr>
        <p:spPr>
          <a:xfrm>
            <a:off x="12268198" y="5029200"/>
            <a:ext cx="1038640" cy="266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372600" y="1156567"/>
            <a:ext cx="5061900" cy="977033"/>
            <a:chOff x="9372600" y="1156567"/>
            <a:chExt cx="5061900" cy="977033"/>
          </a:xfrm>
        </p:grpSpPr>
        <p:sp>
          <p:nvSpPr>
            <p:cNvPr id="17" name="Oval 16"/>
            <p:cNvSpPr/>
            <p:nvPr/>
          </p:nvSpPr>
          <p:spPr>
            <a:xfrm>
              <a:off x="14358300" y="1156567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4404308" y="1215379"/>
              <a:ext cx="0" cy="91822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372600" y="2133600"/>
              <a:ext cx="5031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2" name="Picture 2" descr="Drive-over in-grade linear floodlights with LEDs - Assymetrical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36555"/>
            <a:stretch/>
          </p:blipFill>
          <p:spPr bwMode="auto">
            <a:xfrm>
              <a:off x="9406188" y="1463561"/>
              <a:ext cx="978978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10385166" y="1438781"/>
              <a:ext cx="2197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22w  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LED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symmetrical </a:t>
              </a:r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wallwasher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n-ground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1822" y="53123"/>
            <a:ext cx="4474653" cy="1584519"/>
            <a:chOff x="9231822" y="53123"/>
            <a:chExt cx="4474653" cy="1584519"/>
          </a:xfrm>
        </p:grpSpPr>
        <p:sp>
          <p:nvSpPr>
            <p:cNvPr id="24" name="Oval 23"/>
            <p:cNvSpPr/>
            <p:nvPr/>
          </p:nvSpPr>
          <p:spPr>
            <a:xfrm>
              <a:off x="13630275" y="1561442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3668375" y="986543"/>
              <a:ext cx="0" cy="5908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72600" y="996068"/>
              <a:ext cx="43053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4" name="Picture 4" descr="http://bega-us.com/images/products/2245_p_2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29" b="50000"/>
            <a:stretch/>
          </p:blipFill>
          <p:spPr bwMode="auto">
            <a:xfrm>
              <a:off x="9231822" y="53123"/>
              <a:ext cx="978978" cy="93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0210800" y="284074"/>
              <a:ext cx="2197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20w  MH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adjustable optic </a:t>
              </a:r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steplight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recessed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372600" y="1281954"/>
            <a:ext cx="5562599" cy="1929749"/>
            <a:chOff x="9372600" y="1281954"/>
            <a:chExt cx="5562599" cy="1929749"/>
          </a:xfrm>
        </p:grpSpPr>
        <p:sp>
          <p:nvSpPr>
            <p:cNvPr id="28" name="Oval 27"/>
            <p:cNvSpPr/>
            <p:nvPr/>
          </p:nvSpPr>
          <p:spPr>
            <a:xfrm>
              <a:off x="14858999" y="1281954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4897099" y="1358156"/>
              <a:ext cx="0" cy="184224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372600" y="3200400"/>
              <a:ext cx="552449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6" name="Picture 6" descr="http://www.cree.com/~/media/Images/Cree/Lighting/Indoor/Downlights/KR%20Series/krmain_product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57" b="44286"/>
            <a:stretch/>
          </p:blipFill>
          <p:spPr bwMode="auto">
            <a:xfrm>
              <a:off x="9396663" y="2515857"/>
              <a:ext cx="978978" cy="66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10375641" y="2519206"/>
              <a:ext cx="2197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18w  LED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d</a:t>
              </a:r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ownlight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recessed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 descr="http://www.bega-us.com/images/products/7917_p_2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" t="27981" r="54877" b="22305"/>
          <a:stretch/>
        </p:blipFill>
        <p:spPr bwMode="auto">
          <a:xfrm>
            <a:off x="23648413" y="3991950"/>
            <a:ext cx="2712379" cy="186567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Y:\cih5144\AE 481\Scan\Corrid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808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X:\PSU\AE 481\Final Presentation\circulation\Circulation_Perspectiv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6448"/>
          <a:stretch/>
        </p:blipFill>
        <p:spPr bwMode="auto">
          <a:xfrm>
            <a:off x="19206808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19947"/>
              </p:ext>
            </p:extLst>
          </p:nvPr>
        </p:nvGraphicFramePr>
        <p:xfrm>
          <a:off x="15240000" y="3394263"/>
          <a:ext cx="2738998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598"/>
                <a:gridCol w="1295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surface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illuminance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(fc)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circulation floor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circulation @ 6'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wall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press box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seating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 descr="X:\PSU\AE 481\Final Presentation\circulation\Pseu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62533"/>
              </a:clrFrom>
              <a:clrTo>
                <a:srgbClr val="26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0350"/>
            <a:ext cx="6774997" cy="43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97243"/>
              </p:ext>
            </p:extLst>
          </p:nvPr>
        </p:nvGraphicFramePr>
        <p:xfrm>
          <a:off x="15240000" y="5054109"/>
          <a:ext cx="2743199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877227"/>
                <a:gridCol w="8753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designed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allowable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circulation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0.44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0.66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X:\PSU\AE 481\Final Presentation\circulation\Circulation_Perspect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6448"/>
          <a:stretch/>
        </p:blipFill>
        <p:spPr bwMode="auto">
          <a:xfrm>
            <a:off x="19206808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2400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X:\PSU\AE 481\Final Presentation\circulation\Pseud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62533"/>
              </a:clrFrom>
              <a:clrTo>
                <a:srgbClr val="26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0350"/>
            <a:ext cx="6774997" cy="43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62533"/>
              </a:clrFrom>
              <a:clrTo>
                <a:srgbClr val="26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0" y="304800"/>
            <a:ext cx="6774997" cy="43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42240"/>
              </p:ext>
            </p:extLst>
          </p:nvPr>
        </p:nvGraphicFramePr>
        <p:xfrm>
          <a:off x="15240000" y="3394263"/>
          <a:ext cx="2738998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598"/>
                <a:gridCol w="1295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surface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illuminance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(fc)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circulation floor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circulation @ 6'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wall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press box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seating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3.56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nvestments.yale.edu/images/gallery/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51" y="1227656"/>
            <a:ext cx="6284495" cy="42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3800" y="831734"/>
            <a:ext cx="7848600" cy="50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806" y="28075"/>
            <a:ext cx="8618387" cy="66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3800" y="831734"/>
            <a:ext cx="7848600" cy="50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2" name="Picture 6" descr="http://www.fubiz.net/wp-content/uploads/2012/12/Life-Fish-Photography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6322"/>
          <a:stretch/>
        </p:blipFill>
        <p:spPr bwMode="auto">
          <a:xfrm>
            <a:off x="9906000" y="672327"/>
            <a:ext cx="3531476" cy="5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photocase.com/stock-photos/32371-stock-photo-ocean-blue-fish-maldives-sha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9835" b="830"/>
          <a:stretch/>
        </p:blipFill>
        <p:spPr bwMode="auto">
          <a:xfrm>
            <a:off x="14018172" y="672327"/>
            <a:ext cx="3373821" cy="5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2355" y="990600"/>
            <a:ext cx="76952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2600" y="645378"/>
            <a:ext cx="4064876" cy="578052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2355" y="990600"/>
            <a:ext cx="76952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200" y="645927"/>
            <a:ext cx="5333997" cy="34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399" y="3719676"/>
            <a:ext cx="5105400" cy="33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677400" y="2895600"/>
            <a:ext cx="4800600" cy="995443"/>
            <a:chOff x="9677400" y="2895600"/>
            <a:chExt cx="4800600" cy="995443"/>
          </a:xfrm>
        </p:grpSpPr>
        <p:sp>
          <p:nvSpPr>
            <p:cNvPr id="24" name="Oval 23"/>
            <p:cNvSpPr/>
            <p:nvPr/>
          </p:nvSpPr>
          <p:spPr>
            <a:xfrm>
              <a:off x="14401800" y="2895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439900" y="2971801"/>
              <a:ext cx="0" cy="7478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677400" y="3719676"/>
              <a:ext cx="4762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0809460" y="3041303"/>
              <a:ext cx="2197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267w  LED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highbay</a:t>
              </a:r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downlight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pendant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050801"/>
                </a:clrFrom>
                <a:clrTo>
                  <a:srgbClr val="0508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" t="8726"/>
            <a:stretch/>
          </p:blipFill>
          <p:spPr bwMode="auto">
            <a:xfrm>
              <a:off x="9744635" y="2895600"/>
              <a:ext cx="1064825" cy="99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677400" y="3962400"/>
            <a:ext cx="4495800" cy="1295400"/>
            <a:chOff x="9677400" y="3962400"/>
            <a:chExt cx="4495800" cy="1295400"/>
          </a:xfrm>
        </p:grpSpPr>
        <p:sp>
          <p:nvSpPr>
            <p:cNvPr id="38" name="Oval 37"/>
            <p:cNvSpPr/>
            <p:nvPr/>
          </p:nvSpPr>
          <p:spPr>
            <a:xfrm>
              <a:off x="14097000" y="5181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4135100" y="4724400"/>
              <a:ext cx="0" cy="4953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677400" y="4724400"/>
              <a:ext cx="44577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12" descr="http://www.lumenpulse.com/_files/products/images/full/114_485_en_lbg_web_0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3" t="15673" r="4133" b="21764"/>
            <a:stretch/>
          </p:blipFill>
          <p:spPr bwMode="auto">
            <a:xfrm>
              <a:off x="9744635" y="3962400"/>
              <a:ext cx="936880" cy="69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10832840" y="4038600"/>
              <a:ext cx="2197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50w  LED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floodlight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surface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X:\PSU\AE 481\Final Presentation\spotlight detai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7790" r="8437" b="13218"/>
          <a:stretch/>
        </p:blipFill>
        <p:spPr bwMode="auto">
          <a:xfrm>
            <a:off x="22424923" y="1143000"/>
            <a:ext cx="2848540" cy="21947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esto.com/assignments/2010ds46.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67" y="1298799"/>
            <a:ext cx="6599465" cy="4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cih5144\Desktop\whale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B1B1B1"/>
              </a:clrFrom>
              <a:clrTo>
                <a:srgbClr val="B1B1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9478" b="32203"/>
          <a:stretch/>
        </p:blipFill>
        <p:spPr bwMode="auto">
          <a:xfrm>
            <a:off x="10416267" y="1676400"/>
            <a:ext cx="6426259" cy="39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SU\AE 481\DD\Photoshop\Rink\Rink_Rink_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808" y="1066800"/>
            <a:ext cx="7234592" cy="46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65380"/>
              </p:ext>
            </p:extLst>
          </p:nvPr>
        </p:nvGraphicFramePr>
        <p:xfrm>
          <a:off x="15240000" y="4038600"/>
          <a:ext cx="27432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600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surface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illuminance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(fc)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rink @ 3.5’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ceiling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seating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0244"/>
              </p:ext>
            </p:extLst>
          </p:nvPr>
        </p:nvGraphicFramePr>
        <p:xfrm>
          <a:off x="15240000" y="5054109"/>
          <a:ext cx="2743199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877227"/>
                <a:gridCol w="8753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designed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allowable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rink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1.16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1.92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X:\PSU\AE 481\DD\Photoshop\Rink\Rink_Pseud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62533"/>
              </a:clrFrom>
              <a:clrTo>
                <a:srgbClr val="2625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37" y="645378"/>
            <a:ext cx="70254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2" name="Picture 6" descr="http://www.fubiz.net/wp-content/uploads/2012/12/Life-Fish-Photography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6322"/>
          <a:stretch/>
        </p:blipFill>
        <p:spPr bwMode="auto">
          <a:xfrm>
            <a:off x="9906000" y="672327"/>
            <a:ext cx="3531476" cy="5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photocase.com/stock-photos/32371-stock-photo-ocean-blue-fish-maldives-sha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9835" b="830"/>
          <a:stretch/>
        </p:blipFill>
        <p:spPr bwMode="auto">
          <a:xfrm>
            <a:off x="14018172" y="672327"/>
            <a:ext cx="3373821" cy="5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2355" y="1233887"/>
            <a:ext cx="7695290" cy="431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18172" y="645378"/>
            <a:ext cx="3373821" cy="578052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399" y="3719676"/>
            <a:ext cx="5105399" cy="33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:\PSU\AE 481\Final Presentation\rink\Theater Truss Layou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905" y="-177737"/>
            <a:ext cx="6656095" cy="54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677400" y="2819400"/>
            <a:ext cx="4800600" cy="914400"/>
            <a:chOff x="9677400" y="2819400"/>
            <a:chExt cx="4800600" cy="914400"/>
          </a:xfrm>
        </p:grpSpPr>
        <p:sp>
          <p:nvSpPr>
            <p:cNvPr id="24" name="Oval 23"/>
            <p:cNvSpPr/>
            <p:nvPr/>
          </p:nvSpPr>
          <p:spPr>
            <a:xfrm>
              <a:off x="14401800" y="2895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439900" y="2971801"/>
              <a:ext cx="0" cy="7478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677400" y="3719676"/>
              <a:ext cx="4762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0744200" y="3441412"/>
              <a:ext cx="21973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chain motor</a:t>
              </a:r>
            </a:p>
          </p:txBody>
        </p:sp>
        <p:pic>
          <p:nvPicPr>
            <p:cNvPr id="2052" name="Picture 4" descr="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4" t="21428" r="29189" b="15143"/>
            <a:stretch/>
          </p:blipFill>
          <p:spPr bwMode="auto">
            <a:xfrm>
              <a:off x="9729145" y="2819400"/>
              <a:ext cx="1015055" cy="840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9677400" y="4095874"/>
            <a:ext cx="4876800" cy="1314326"/>
            <a:chOff x="9677400" y="4095874"/>
            <a:chExt cx="4876800" cy="1314326"/>
          </a:xfrm>
        </p:grpSpPr>
        <p:sp>
          <p:nvSpPr>
            <p:cNvPr id="38" name="Oval 37"/>
            <p:cNvSpPr/>
            <p:nvPr/>
          </p:nvSpPr>
          <p:spPr>
            <a:xfrm>
              <a:off x="14478000" y="5334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4516100" y="4876800"/>
              <a:ext cx="0" cy="4953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677400" y="4876800"/>
              <a:ext cx="48387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8" name="Picture 10" descr="http://www.etcconnect.com/img/product-family/productFam-S4Mini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0" r="26400"/>
            <a:stretch/>
          </p:blipFill>
          <p:spPr bwMode="auto">
            <a:xfrm>
              <a:off x="9729144" y="4095874"/>
              <a:ext cx="1015055" cy="759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0744200" y="4419600"/>
              <a:ext cx="21973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moving/profile 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theater fixture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9" name="Picture 11" descr="X:\PSU\AE 481\Final Presentation\rink\Rink_Rink_performance_Ren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081" y="742019"/>
            <a:ext cx="8351837" cy="52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48341"/>
              </p:ext>
            </p:extLst>
          </p:nvPr>
        </p:nvGraphicFramePr>
        <p:xfrm>
          <a:off x="11658600" y="3733800"/>
          <a:ext cx="4267200" cy="2009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1149350"/>
                <a:gridCol w="984250"/>
                <a:gridCol w="838200"/>
                <a:gridCol w="83820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Lamps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#of fixtures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KVA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AD01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Pressbox</a:t>
                      </a:r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0.546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AD02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0.165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AF01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Rink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50W 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AG01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24W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0.456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AG01(a)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0.006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AP01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Rink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267W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19.224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AS01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Circulation Corridoor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20W MH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AW01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Circulation Corridoor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27W LED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2.295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24.592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96507"/>
              </p:ext>
            </p:extLst>
          </p:nvPr>
        </p:nvGraphicFramePr>
        <p:xfrm>
          <a:off x="11582400" y="1219200"/>
          <a:ext cx="4267200" cy="160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399"/>
                <a:gridCol w="1066800"/>
                <a:gridCol w="1085851"/>
                <a:gridCol w="819150"/>
                <a:gridCol w="762000"/>
              </a:tblGrid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Lamps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#of fixtures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KVA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A01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Rink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(1) 400W PS MH 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28.8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A02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Circulation </a:t>
                      </a: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Corridoor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(1) 32W TTT (830)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2.624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A03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Circulation Corridoor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(1) 32W TTT (830) 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1.536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A10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solidFill>
                            <a:schemeClr val="bg1"/>
                          </a:solidFill>
                          <a:effectLst/>
                        </a:rPr>
                        <a:t>(1) 26W Quad Tube (835)</a:t>
                      </a:r>
                      <a:endParaRPr lang="pl-PL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0.312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A11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75 W PAR 30 flood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A12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(1) 28W T5 (835)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1.008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A24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Schley Club Room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(1) 26W TTT (830)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0.104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36.184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353800" y="609600"/>
            <a:ext cx="4724400" cy="5334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ndara" panose="020E0502030303020204" pitchFamily="34" charset="0"/>
              </a:rPr>
              <a:t>Annual Savings: 34,776 KWh</a:t>
            </a:r>
            <a:endParaRPr lang="en-US" sz="2500" b="1" dirty="0"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052" y="1129664"/>
            <a:ext cx="5943600" cy="2121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579051" y="698777"/>
            <a:ext cx="11112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Copper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9051" y="3527882"/>
            <a:ext cx="1439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Aluminum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051" y="3958769"/>
            <a:ext cx="5943601" cy="20720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3200" y="533400"/>
            <a:ext cx="6324600" cy="5715000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8142"/>
              </p:ext>
            </p:extLst>
          </p:nvPr>
        </p:nvGraphicFramePr>
        <p:xfrm>
          <a:off x="10388552" y="2784255"/>
          <a:ext cx="6324600" cy="173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429000"/>
              </a:tblGrid>
              <a:tr h="56327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Copper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$273,612.30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491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Aluminum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$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206,852.20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997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Savings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$66,760.10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1" name="Picture 20" descr="http://3.bp.blogspot.com/_BFpSlI7KoYA/S5RDuY1_g5I/AAAAAAAAHJw/bA9jfnoaa04/s320/IMG_23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167" y="1156406"/>
            <a:ext cx="2061433" cy="154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50801"/>
              </a:clrFrom>
              <a:clrTo>
                <a:srgbClr val="0508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/>
          <a:stretch/>
        </p:blipFill>
        <p:spPr bwMode="auto">
          <a:xfrm>
            <a:off x="23241000" y="1109952"/>
            <a:ext cx="2876681" cy="176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X:\PSU\AE 481\Final Presentation\Untitled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25650" r="63336" b="32160"/>
          <a:stretch/>
        </p:blipFill>
        <p:spPr bwMode="auto">
          <a:xfrm>
            <a:off x="19688253" y="3352800"/>
            <a:ext cx="1916617" cy="23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X:\PSU\AE 481\Final Presentation\Untitled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2" t="25650" r="41743" b="32160"/>
          <a:stretch/>
        </p:blipFill>
        <p:spPr bwMode="auto">
          <a:xfrm>
            <a:off x="22250400" y="3352799"/>
            <a:ext cx="1575881" cy="23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X:\PSU\AE 481\Final Presentation\Untitled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7" t="25650" r="16146" b="32160"/>
          <a:stretch/>
        </p:blipFill>
        <p:spPr bwMode="auto">
          <a:xfrm>
            <a:off x="24487366" y="3352800"/>
            <a:ext cx="1801634" cy="23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ight Arrow 31"/>
          <p:cNvSpPr/>
          <p:nvPr/>
        </p:nvSpPr>
        <p:spPr>
          <a:xfrm>
            <a:off x="22402800" y="1828800"/>
            <a:ext cx="533400" cy="4527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300" b="1" dirty="0">
                <a:solidFill>
                  <a:schemeClr val="bg1"/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 descr="X:\PSU\AE 481\Final Presentation\acoustic_equat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30784" r="13636" b="25529"/>
          <a:stretch/>
        </p:blipFill>
        <p:spPr bwMode="auto">
          <a:xfrm>
            <a:off x="9861550" y="1524000"/>
            <a:ext cx="7708900" cy="33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00634"/>
              </p:ext>
            </p:extLst>
          </p:nvPr>
        </p:nvGraphicFramePr>
        <p:xfrm>
          <a:off x="9982200" y="1288177"/>
          <a:ext cx="8305800" cy="39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9601200" y="1311911"/>
            <a:ext cx="8458200" cy="431796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98" name="Picture 2" descr="X:\PSU\AE 481\Final Presentation\acoustic panel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9831" r="18961" b="18567"/>
          <a:stretch/>
        </p:blipFill>
        <p:spPr bwMode="auto">
          <a:xfrm>
            <a:off x="23241000" y="1900602"/>
            <a:ext cx="3276600" cy="31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X:\PSU\AE 481\Final Presentation\Untitled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7" t="25650" r="16146" b="32160"/>
          <a:stretch/>
        </p:blipFill>
        <p:spPr bwMode="auto">
          <a:xfrm>
            <a:off x="19754193" y="1410463"/>
            <a:ext cx="3105807" cy="39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707600" y="3276600"/>
            <a:ext cx="533400" cy="4527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003605" y="3146063"/>
            <a:ext cx="21651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RT</a:t>
            </a:r>
            <a:r>
              <a:rPr lang="en-US" sz="2600" b="1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500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7.15s</a:t>
            </a:r>
            <a:endParaRPr lang="en-US" sz="2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300" b="1" dirty="0">
                <a:solidFill>
                  <a:schemeClr val="bg1"/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42511"/>
              </p:ext>
            </p:extLst>
          </p:nvPr>
        </p:nvGraphicFramePr>
        <p:xfrm>
          <a:off x="10668000" y="1295400"/>
          <a:ext cx="7391400" cy="374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134600" y="1092240"/>
            <a:ext cx="7620000" cy="462276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98" name="Picture 2" descr="X:\PSU\AE 481\Final Presentation\acoustic panel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9831" r="18961" b="18567"/>
          <a:stretch/>
        </p:blipFill>
        <p:spPr bwMode="auto">
          <a:xfrm>
            <a:off x="23241000" y="1900602"/>
            <a:ext cx="3276600" cy="31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X:\PSU\AE 481\Final Presentation\Untitled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7" t="25650" r="16146" b="32160"/>
          <a:stretch/>
        </p:blipFill>
        <p:spPr bwMode="auto">
          <a:xfrm>
            <a:off x="19754193" y="1410463"/>
            <a:ext cx="3105807" cy="39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707600" y="3276600"/>
            <a:ext cx="533400" cy="4527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03605" y="3146063"/>
            <a:ext cx="21651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RT</a:t>
            </a:r>
            <a:r>
              <a:rPr lang="en-US" sz="2600" b="1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500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1.61s</a:t>
            </a:r>
            <a:endParaRPr lang="en-US" sz="2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300" b="1" dirty="0">
                <a:solidFill>
                  <a:schemeClr val="bg1"/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CY HUAN\PSU\AE 481\Inspiration\whale habi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90" y="533400"/>
            <a:ext cx="9146628" cy="5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CY HUAN\PSU\AE 481\Inspiration\whale habi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372" y="425669"/>
            <a:ext cx="9146628" cy="5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87400" y="2257485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Dr. Kevin Houser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Dr. Richard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Mistrick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Professor Shawn Good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Professor Leslie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Beahm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Professor Kevin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Parfitt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Dr. Ryan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Solnosky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Professor Paul Kremer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Professor William Kenyon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Mark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Loeffler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, Atelier Ten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Chad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Groshart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, Atelier Ten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Gus Sanchez, Atelier Ten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Sarah Fisher, Atelier Ten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Alice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Raucher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, Yale </a:t>
            </a:r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University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Friends &amp; Family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All fellow AEs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3628" y="1663926"/>
            <a:ext cx="1577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Thanks 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to...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Thanks </a:t>
            </a:r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to…</a:t>
            </a:r>
            <a:endParaRPr lang="en-US" sz="23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336000" y="1899821"/>
            <a:ext cx="44958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|Lighting Depth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Building Exterior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Circulation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Rink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Schley Club Room</a:t>
            </a:r>
          </a:p>
          <a:p>
            <a:endParaRPr lang="en-US" sz="17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|Electrical Depth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Branch Circuit Analysis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Short Circuit Analysis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Copper vs. Aluminum Wire Cost Analysis</a:t>
            </a:r>
            <a:endParaRPr lang="en-US" sz="17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17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|Structural Breadth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Wind Load Analysis on Building Entrance</a:t>
            </a:r>
          </a:p>
          <a:p>
            <a:endParaRPr lang="en-US" sz="17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Acoustica</a:t>
            </a: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Breadth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Reverberation 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0" y="1899821"/>
            <a:ext cx="44958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|Lighting Depth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Building Exterior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Circulation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Rink</a:t>
            </a:r>
          </a:p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Schley Club Room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|Electrical Depth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Branch Circuit Analysis</a:t>
            </a:r>
          </a:p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Short Circuit Analysis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Copper vs. Aluminum Wire Cost Analysis</a:t>
            </a:r>
            <a:endParaRPr lang="en-US" sz="17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|Structural Breadth</a:t>
            </a:r>
          </a:p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Wind Load Analysis on Building Entrance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|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Acoustical 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Breadth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Reverberation 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CY HUAN\PSU\AE 481\Inspiration\whale habi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34" y="457199"/>
            <a:ext cx="9146628" cy="5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603331" y="3844580"/>
            <a:ext cx="1845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Franklin Gothic Demi Cond" panose="020B0706030402020204" pitchFamily="34" charset="0"/>
              </a:rPr>
              <a:t>Habitation</a:t>
            </a:r>
            <a:endParaRPr lang="zh-CN" altLang="en-US" sz="3200" b="1" dirty="0">
              <a:latin typeface="Franklin Gothic Demi Cond" panose="020B07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7058" y="1899821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Seeing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44646" y="4952999"/>
            <a:ext cx="1064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Feeling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5799" y="5791200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Hearing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2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49200" y="3048000"/>
            <a:ext cx="792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Appendix</a:t>
            </a:r>
            <a:endParaRPr lang="en-US" sz="33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029200" cy="28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6262"/>
            <a:ext cx="5029200" cy="312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9" y="304800"/>
            <a:ext cx="4646803" cy="28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524" y="3399775"/>
            <a:ext cx="4627752" cy="32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199" y="304800"/>
            <a:ext cx="5722987" cy="28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199" y="3399775"/>
            <a:ext cx="5722987" cy="32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00"/>
            <a:ext cx="9144000" cy="38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789" y="1524000"/>
            <a:ext cx="8939212" cy="38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92" y="3886200"/>
            <a:ext cx="12473708" cy="27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124737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X:\PSU\AE 481\SD\Photos\Michael Marsland Photography\Ingalls 2\Ingalls\DSC_2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 r="17295" b="10147"/>
          <a:stretch/>
        </p:blipFill>
        <p:spPr bwMode="auto">
          <a:xfrm>
            <a:off x="10573752" y="1227656"/>
            <a:ext cx="6284495" cy="42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Concept\Photoshop\Plan and Section\Exterior Plan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9743"/>
          <a:stretch/>
        </p:blipFill>
        <p:spPr bwMode="auto">
          <a:xfrm>
            <a:off x="19545300" y="381000"/>
            <a:ext cx="6629400" cy="54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051" name="Picture 3" descr="X:\PSU\AE 481\Final Presentation\Criteria\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06" y="28074"/>
            <a:ext cx="8618387" cy="66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Concept\Photoshop\Plan and Section\Exterior Plan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9743"/>
          <a:stretch/>
        </p:blipFill>
        <p:spPr bwMode="auto">
          <a:xfrm>
            <a:off x="19545300" y="381000"/>
            <a:ext cx="6629400" cy="54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://consciousbreathadventures.com/wp-content/uploads/2012/07/Singe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" r="552" b="5744"/>
          <a:stretch/>
        </p:blipFill>
        <p:spPr bwMode="auto">
          <a:xfrm>
            <a:off x="10268646" y="1050381"/>
            <a:ext cx="6894707" cy="46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X:\PSU\AE 481\Final Presentation\ext\Perspective Ske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786" y="1151440"/>
            <a:ext cx="7710428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99" name="Picture 3" descr="X:\PSU\AE 481\Final Presentation\ext\Exterior 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55" y="4718846"/>
            <a:ext cx="4746688" cy="20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23559" r="26736" b="18386"/>
          <a:stretch/>
        </p:blipFill>
        <p:spPr bwMode="auto">
          <a:xfrm>
            <a:off x="12801600" y="553453"/>
            <a:ext cx="5190499" cy="39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5" name="Group 4114"/>
          <p:cNvGrpSpPr/>
          <p:nvPr/>
        </p:nvGrpSpPr>
        <p:grpSpPr>
          <a:xfrm>
            <a:off x="9389432" y="549933"/>
            <a:ext cx="7403769" cy="1869417"/>
            <a:chOff x="9389432" y="549933"/>
            <a:chExt cx="7403769" cy="18694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9389432" y="1543855"/>
              <a:ext cx="736566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6717001" y="23431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6755101" y="1543855"/>
              <a:ext cx="0" cy="83739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068604" y="831503"/>
              <a:ext cx="139262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5w LED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linear grazer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adjustable 6” arm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103" name="Picture 7" descr="http://www.lumenpulse.com/_files/products/description/full/32_en_logr_w_descript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0" r="6448" b="16113"/>
            <a:stretch/>
          </p:blipFill>
          <p:spPr bwMode="auto">
            <a:xfrm>
              <a:off x="9389432" y="549933"/>
              <a:ext cx="1679172" cy="947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18" name="Group 4117"/>
          <p:cNvGrpSpPr/>
          <p:nvPr/>
        </p:nvGrpSpPr>
        <p:grpSpPr>
          <a:xfrm>
            <a:off x="9389432" y="3124200"/>
            <a:ext cx="6334724" cy="1877363"/>
            <a:chOff x="9389432" y="3124200"/>
            <a:chExt cx="6334724" cy="1877363"/>
          </a:xfrm>
        </p:grpSpPr>
        <p:sp>
          <p:nvSpPr>
            <p:cNvPr id="33" name="Oval 32"/>
            <p:cNvSpPr/>
            <p:nvPr/>
          </p:nvSpPr>
          <p:spPr>
            <a:xfrm>
              <a:off x="15647956" y="35388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675999" y="3603976"/>
              <a:ext cx="10057" cy="11850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4935200" y="34626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14965517" y="3527294"/>
              <a:ext cx="9782" cy="12617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9389432" y="4789044"/>
              <a:ext cx="62966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4249400" y="3124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14263821" y="3162302"/>
              <a:ext cx="24955" cy="162674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50801"/>
                </a:clrFrom>
                <a:clrTo>
                  <a:srgbClr val="0508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9166">
              <a:off x="9437333" y="3585070"/>
              <a:ext cx="1583368" cy="1416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Rectangle 4106"/>
            <p:cNvSpPr/>
            <p:nvPr/>
          </p:nvSpPr>
          <p:spPr>
            <a:xfrm>
              <a:off x="11068604" y="4114800"/>
              <a:ext cx="165679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5w/10w/15w  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LED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linear </a:t>
              </a:r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flood light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surface</a:t>
              </a:r>
            </a:p>
          </p:txBody>
        </p:sp>
      </p:grpSp>
      <p:grpSp>
        <p:nvGrpSpPr>
          <p:cNvPr id="4117" name="Group 4116"/>
          <p:cNvGrpSpPr/>
          <p:nvPr/>
        </p:nvGrpSpPr>
        <p:grpSpPr>
          <a:xfrm>
            <a:off x="9389432" y="1962552"/>
            <a:ext cx="4292062" cy="933048"/>
            <a:chOff x="9389432" y="1962552"/>
            <a:chExt cx="4292062" cy="933048"/>
          </a:xfrm>
        </p:grpSpPr>
        <p:sp>
          <p:nvSpPr>
            <p:cNvPr id="78" name="Oval 77"/>
            <p:cNvSpPr/>
            <p:nvPr/>
          </p:nvSpPr>
          <p:spPr>
            <a:xfrm>
              <a:off x="13605294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389432" y="2857500"/>
              <a:ext cx="428846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14" name="Picture 12" descr="http://www.lumenpulse.com/_files/products/images/full/114_485_en_lbg_web_0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3" t="15673" r="4133" b="21764"/>
            <a:stretch/>
          </p:blipFill>
          <p:spPr bwMode="auto">
            <a:xfrm>
              <a:off x="9601200" y="1962552"/>
              <a:ext cx="1154540" cy="85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11046386" y="2165003"/>
              <a:ext cx="1437060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100w LED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exterior </a:t>
              </a:r>
              <a:r>
                <a:rPr lang="en-US" sz="1300" dirty="0" err="1" smtClean="0">
                  <a:solidFill>
                    <a:schemeClr val="bg1"/>
                  </a:solidFill>
                  <a:latin typeface="+mj-lt"/>
                </a:rPr>
                <a:t>downlight</a:t>
              </a:r>
              <a:endParaRPr lang="en-US" sz="13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300" dirty="0" smtClean="0">
                  <a:solidFill>
                    <a:schemeClr val="bg1"/>
                  </a:solidFill>
                  <a:latin typeface="+mj-lt"/>
                </a:rPr>
                <a:t>surface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1" name="Picture 2" descr="X:\PSU\AE 481\Final Presentation\ext\Perspective Sketch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786" y="1151440"/>
            <a:ext cx="7710428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X:\PSU\AE 481\Final Presentation\spine graz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2" t="30707" r="33641" b="37430"/>
          <a:stretch/>
        </p:blipFill>
        <p:spPr bwMode="auto">
          <a:xfrm>
            <a:off x="22740937" y="1279897"/>
            <a:ext cx="1933575" cy="15776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X:\PSU\AE 481\Final Presentation\ext\Perspective 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786" y="1151440"/>
            <a:ext cx="7710428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PSU\AE 481\Final Presentation\ext\Render_sketchperspecti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/>
          <a:stretch/>
        </p:blipFill>
        <p:spPr bwMode="auto">
          <a:xfrm>
            <a:off x="19188172" y="1066800"/>
            <a:ext cx="7710428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219" name="Picture 3" descr="X:\PSU\AE 481\Final Presentation\ext\Top_Pseudo_Illumi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32501"/>
            <a:ext cx="57234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46718"/>
              </p:ext>
            </p:extLst>
          </p:nvPr>
        </p:nvGraphicFramePr>
        <p:xfrm>
          <a:off x="15468600" y="3429000"/>
          <a:ext cx="23622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1371600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surface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illuminance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(fc)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roof spine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roof surface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front plaza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84630"/>
              </p:ext>
            </p:extLst>
          </p:nvPr>
        </p:nvGraphicFramePr>
        <p:xfrm>
          <a:off x="15468600" y="4572000"/>
          <a:ext cx="2743199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877227"/>
                <a:gridCol w="8753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designed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allowable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xterior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0.156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ront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Plaza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X:\PSU\AE 481\Final Presentation\ext\Perspective 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905" y="1151440"/>
            <a:ext cx="7710428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PSU\AE 481\Final Presentation\ext\Render_sketchperspecti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/>
          <a:stretch/>
        </p:blipFill>
        <p:spPr bwMode="auto">
          <a:xfrm>
            <a:off x="19117905" y="1151440"/>
            <a:ext cx="7710428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68580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68580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219" name="Picture 3" descr="X:\PSU\AE 481\Final Presentation\ext\Top_Pseudo_Illumi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32501"/>
            <a:ext cx="57234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85743"/>
              </p:ext>
            </p:extLst>
          </p:nvPr>
        </p:nvGraphicFramePr>
        <p:xfrm>
          <a:off x="15468600" y="3429000"/>
          <a:ext cx="23622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1371600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surface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illuminance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(fc)</a:t>
                      </a:r>
                      <a:endParaRPr lang="en-US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roof spine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roof surface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front plaza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68215"/>
              </p:ext>
            </p:extLst>
          </p:nvPr>
        </p:nvGraphicFramePr>
        <p:xfrm>
          <a:off x="15468600" y="4572000"/>
          <a:ext cx="2743199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877227"/>
                <a:gridCol w="8753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designed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allowable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xterior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0.156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ront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Plaza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X:\PSU\AE 481\Final Presentation\ext\ext_Perspectiv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217" y="1055953"/>
            <a:ext cx="7851566" cy="49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533400"/>
            <a:ext cx="5029200" cy="6232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Scope + concept</a:t>
            </a:r>
          </a:p>
          <a:p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3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LG | Building Exterior</a:t>
            </a:r>
          </a:p>
          <a:p>
            <a:r>
              <a:rPr lang="en-US" sz="17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Diving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Circulation Corridor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Coral Reef</a:t>
            </a:r>
          </a:p>
          <a:p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LG |  Rink</a:t>
            </a:r>
          </a:p>
          <a:p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Ocean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branch circuit analysis</a:t>
            </a:r>
          </a:p>
          <a:p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 | copper vs. aluminum cost analysis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Acoustic | reverberation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time analysis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Thanks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to…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5196</TotalTime>
  <Words>1162</Words>
  <Application>Microsoft Office PowerPoint</Application>
  <PresentationFormat>Custom</PresentationFormat>
  <Paragraphs>810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259</cp:revision>
  <cp:lastPrinted>2014-04-02T16:16:51Z</cp:lastPrinted>
  <dcterms:created xsi:type="dcterms:W3CDTF">2006-11-29T18:17:25Z</dcterms:created>
  <dcterms:modified xsi:type="dcterms:W3CDTF">2014-04-14T04:22:48Z</dcterms:modified>
</cp:coreProperties>
</file>